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63" r:id="rId4"/>
    <p:sldId id="264" r:id="rId5"/>
    <p:sldId id="271" r:id="rId6"/>
    <p:sldId id="273" r:id="rId7"/>
    <p:sldId id="310" r:id="rId8"/>
    <p:sldId id="317" r:id="rId9"/>
    <p:sldId id="283" r:id="rId10"/>
    <p:sldId id="297" r:id="rId11"/>
    <p:sldId id="302" r:id="rId12"/>
    <p:sldId id="276" r:id="rId13"/>
    <p:sldId id="274" r:id="rId14"/>
    <p:sldId id="278" r:id="rId15"/>
    <p:sldId id="298" r:id="rId16"/>
    <p:sldId id="277" r:id="rId17"/>
    <p:sldId id="301" r:id="rId18"/>
    <p:sldId id="279" r:id="rId19"/>
    <p:sldId id="303" r:id="rId20"/>
    <p:sldId id="304" r:id="rId21"/>
    <p:sldId id="306" r:id="rId22"/>
    <p:sldId id="305" r:id="rId23"/>
    <p:sldId id="307" r:id="rId24"/>
    <p:sldId id="308" r:id="rId25"/>
    <p:sldId id="309" r:id="rId26"/>
    <p:sldId id="300" r:id="rId27"/>
    <p:sldId id="311" r:id="rId28"/>
    <p:sldId id="312" r:id="rId29"/>
    <p:sldId id="313" r:id="rId30"/>
    <p:sldId id="314" r:id="rId31"/>
    <p:sldId id="315" r:id="rId32"/>
    <p:sldId id="316" r:id="rId33"/>
    <p:sldId id="281" r:id="rId34"/>
    <p:sldId id="257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74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747A7-798F-4284-B79A-0CF88F94F5D0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3C496-951D-4DEC-BAFB-384379A1B51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13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Enero 2017. En Camerún con </a:t>
            </a:r>
            <a:r>
              <a:rPr lang="es-ES" sz="1200" dirty="0" err="1"/>
              <a:t>Zerca</a:t>
            </a:r>
            <a:r>
              <a:rPr lang="es-ES" sz="1200" dirty="0"/>
              <a:t> y Lejos. Reparación de 2 pozos. Agua potable para 600 personas. Coste: 3400€. 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3C496-951D-4DEC-BAFB-384379A1B51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12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Proximo</a:t>
            </a:r>
            <a:r>
              <a:rPr lang="es-ES" dirty="0"/>
              <a:t> Torneo el Domingo 28 de mayo en el colegio </a:t>
            </a:r>
            <a:r>
              <a:rPr lang="es-ES" dirty="0" err="1"/>
              <a:t>nta</a:t>
            </a:r>
            <a:r>
              <a:rPr lang="es-ES" baseline="0" dirty="0"/>
              <a:t> señora del Recuerdo de 5 a 9pm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3C496-951D-4DEC-BAFB-384379A1B51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5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Proximo</a:t>
            </a:r>
            <a:r>
              <a:rPr lang="es-ES" dirty="0"/>
              <a:t> concierto</a:t>
            </a:r>
            <a:r>
              <a:rPr lang="es-ES" baseline="0" dirty="0"/>
              <a:t> el </a:t>
            </a:r>
            <a:r>
              <a:rPr lang="es-ES" baseline="0" dirty="0" err="1"/>
              <a:t>dia</a:t>
            </a:r>
            <a:r>
              <a:rPr lang="es-ES" baseline="0" dirty="0"/>
              <a:t> 10 de Junio. Capitán Cobarde, </a:t>
            </a:r>
            <a:r>
              <a:rPr lang="es-ES" baseline="0" dirty="0" err="1"/>
              <a:t>Astola</a:t>
            </a:r>
            <a:r>
              <a:rPr lang="es-ES" baseline="0" dirty="0"/>
              <a:t> y Mamita Papaya.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3C496-951D-4DEC-BAFB-384379A1B51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36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0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3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17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D16468B-3CD3-4F2E-BE1E-3D0A6B40A6A8}" type="datetimeFigureOut">
              <a:rPr lang="es-ES" smtClean="0"/>
              <a:pPr/>
              <a:t>12/03/2020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3F2310-E0C7-46BE-B633-24801C2F884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380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43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30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98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94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42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68B-3CD3-4F2E-BE1E-3D0A6B40A6A8}" type="datetimeFigureOut">
              <a:rPr lang="es-ES" smtClean="0"/>
              <a:t>12/03/2020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2310-E0C7-46BE-B633-24801C2F88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64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D16468B-3CD3-4F2E-BE1E-3D0A6B40A6A8}" type="datetimeFigureOut">
              <a:rPr lang="es-ES" smtClean="0"/>
              <a:pPr/>
              <a:t>12/03/2020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3F2310-E0C7-46BE-B633-24801C2F884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112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4921"/>
            <a:ext cx="12405360" cy="8270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4"/>
          <a:stretch/>
        </p:blipFill>
        <p:spPr>
          <a:xfrm>
            <a:off x="7840488" y="3881490"/>
            <a:ext cx="5372262" cy="2427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56420" y="6400799"/>
            <a:ext cx="5471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Be Water. Be Free.</a:t>
            </a:r>
          </a:p>
        </p:txBody>
      </p:sp>
    </p:spTree>
    <p:extLst>
      <p:ext uri="{BB962C8B-B14F-4D97-AF65-F5344CB8AC3E}">
        <p14:creationId xmlns:p14="http://schemas.microsoft.com/office/powerpoint/2010/main" val="41360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4104" name="Picture 8" descr="Image may contain: 2 people, people on stage and conc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6" y="4053758"/>
            <a:ext cx="4030192" cy="267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may contain: 1 person, on stage, standing and conce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56" y="1115790"/>
            <a:ext cx="4111287" cy="273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may contain: 2 people, people smiling, tex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28" y="4053758"/>
            <a:ext cx="3166407" cy="27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83" y="1112179"/>
            <a:ext cx="4114800" cy="27359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3856" y="291465"/>
            <a:ext cx="3830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Fundraise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Concerts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050" name="Picture 2" descr="Image may contain: 12 people, people smiling, crowd and indo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46" y="4053758"/>
            <a:ext cx="2815914" cy="273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1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11516F52-993D-4945-8959-18B671DBA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721" y="1493550"/>
            <a:ext cx="8976102" cy="790415"/>
          </a:xfrm>
        </p:spPr>
        <p:txBody>
          <a:bodyPr>
            <a:noAutofit/>
          </a:bodyPr>
          <a:lstStyle/>
          <a:p>
            <a:r>
              <a:rPr lang="es-ES" sz="4000" dirty="0" err="1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Our</a:t>
            </a:r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4000" dirty="0" err="1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Achievements</a:t>
            </a:r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in 2017 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DBF9EA03-F191-4187-839B-DA0AF61087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3B9D8DDF-2A7F-446E-8B8B-6269B9A4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13" y="2719953"/>
            <a:ext cx="3004344" cy="33102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7E507C8-ED45-42A6-9480-E5ECD445A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09" t="18418" r="45266" b="45085"/>
          <a:stretch/>
        </p:blipFill>
        <p:spPr>
          <a:xfrm>
            <a:off x="6796006" y="3068665"/>
            <a:ext cx="3022171" cy="25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43295" y="1443777"/>
            <a:ext cx="6251426" cy="4210263"/>
            <a:chOff x="2245489" y="1134320"/>
            <a:chExt cx="7951806" cy="5359078"/>
          </a:xfrm>
        </p:grpSpPr>
        <p:pic>
          <p:nvPicPr>
            <p:cNvPr id="8" name="Picture 7" descr="Djoum - Google Maps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7" t="14996" r="16361" b="3256"/>
            <a:stretch/>
          </p:blipFill>
          <p:spPr>
            <a:xfrm>
              <a:off x="2245489" y="1134320"/>
              <a:ext cx="7951806" cy="535907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627683" y="1456380"/>
              <a:ext cx="1830990" cy="4111043"/>
              <a:chOff x="4627683" y="1456380"/>
              <a:chExt cx="1830990" cy="4111043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028648" y="1656863"/>
                <a:ext cx="1430025" cy="391056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627683" y="1456380"/>
                <a:ext cx="400965" cy="40096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 rot="4219621">
                <a:off x="4788307" y="3512327"/>
                <a:ext cx="1556837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6600 km</a:t>
                </a: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33856" y="1696797"/>
            <a:ext cx="381038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Partner</a:t>
            </a:r>
            <a:r>
              <a:rPr lang="en-US" sz="2200" dirty="0"/>
              <a:t>: </a:t>
            </a:r>
            <a:r>
              <a:rPr lang="en-US" sz="2200" dirty="0" err="1"/>
              <a:t>Zerca</a:t>
            </a:r>
            <a:r>
              <a:rPr lang="en-US" sz="2200" dirty="0"/>
              <a:t> y </a:t>
            </a:r>
            <a:r>
              <a:rPr lang="en-US" sz="2200" dirty="0" err="1"/>
              <a:t>Lejos</a:t>
            </a:r>
            <a:r>
              <a:rPr lang="en-US" sz="2200" dirty="0"/>
              <a:t> ONGD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Country: Cameroon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Date: January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Project: Repair 2 water wells (1 pygmy indigenous town + 1 school)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 cost: € 3,400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 water contribution: € 1,700 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Access to water: 600 people.</a:t>
            </a:r>
            <a:endParaRPr lang="es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/>
          </a:p>
        </p:txBody>
      </p:sp>
      <p:sp>
        <p:nvSpPr>
          <p:cNvPr id="13" name="Rectangle 12"/>
          <p:cNvSpPr/>
          <p:nvPr/>
        </p:nvSpPr>
        <p:spPr>
          <a:xfrm>
            <a:off x="633856" y="291465"/>
            <a:ext cx="4869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2017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92" y="6069557"/>
            <a:ext cx="202709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6" y="1318834"/>
            <a:ext cx="5080000" cy="381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5300" y="5293635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1st well was made in a pygmy indigenous town.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Population: 60 people</a:t>
            </a:r>
            <a:endParaRPr lang="es-E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r="25270"/>
          <a:stretch/>
        </p:blipFill>
        <p:spPr>
          <a:xfrm>
            <a:off x="6235700" y="1318834"/>
            <a:ext cx="5549900" cy="381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3856" y="291465"/>
            <a:ext cx="4869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2017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92" y="6069557"/>
            <a:ext cx="202709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6" y="1318834"/>
            <a:ext cx="5080000" cy="381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300" y="5337178"/>
            <a:ext cx="1002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2nd well was made at the </a:t>
            </a:r>
            <a:r>
              <a:rPr lang="en-US" sz="2400" dirty="0" err="1"/>
              <a:t>Djoum</a:t>
            </a:r>
            <a:r>
              <a:rPr lang="en-US" sz="2400" dirty="0"/>
              <a:t> College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Population: 400 students + 2 nearby pygmy towns of 60 people</a:t>
            </a:r>
            <a:endParaRPr lang="es-ES" sz="2400" dirty="0"/>
          </a:p>
        </p:txBody>
      </p:sp>
      <p:sp>
        <p:nvSpPr>
          <p:cNvPr id="11" name="Rectangle 10"/>
          <p:cNvSpPr/>
          <p:nvPr/>
        </p:nvSpPr>
        <p:spPr>
          <a:xfrm>
            <a:off x="633856" y="291465"/>
            <a:ext cx="4869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2017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7" y="1318834"/>
            <a:ext cx="5072185" cy="380413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92" y="6113100"/>
            <a:ext cx="202709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318834"/>
            <a:ext cx="5080000" cy="381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300" y="5293635"/>
            <a:ext cx="1002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2nd well was made at the </a:t>
            </a:r>
            <a:r>
              <a:rPr lang="en-US" sz="2400" dirty="0" err="1"/>
              <a:t>Djoum</a:t>
            </a:r>
            <a:r>
              <a:rPr lang="en-US" sz="2400" dirty="0"/>
              <a:t> College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Population: 400 students + 2 nearby pygmy towns of 60 people</a:t>
            </a:r>
            <a:endParaRPr lang="es-ES" sz="2400" dirty="0"/>
          </a:p>
        </p:txBody>
      </p:sp>
      <p:sp>
        <p:nvSpPr>
          <p:cNvPr id="11" name="Rectangle 10"/>
          <p:cNvSpPr/>
          <p:nvPr/>
        </p:nvSpPr>
        <p:spPr>
          <a:xfrm>
            <a:off x="633856" y="291465"/>
            <a:ext cx="4869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2017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318834"/>
            <a:ext cx="5080000" cy="381000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92" y="6069557"/>
            <a:ext cx="202709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869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2017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Cameroon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18834"/>
            <a:ext cx="5014888" cy="37611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5300" y="5293635"/>
            <a:ext cx="1112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20 pairs of children's shoes were purchased </a:t>
            </a:r>
            <a:r>
              <a:rPr lang="en-US" sz="2400" dirty="0" smtClean="0"/>
              <a:t>for </a:t>
            </a:r>
            <a:r>
              <a:rPr lang="en-US" sz="2400" dirty="0"/>
              <a:t>the </a:t>
            </a:r>
            <a:r>
              <a:rPr lang="en-US" sz="2400" dirty="0" err="1"/>
              <a:t>Abing</a:t>
            </a:r>
            <a:r>
              <a:rPr lang="en-US" sz="2400" dirty="0"/>
              <a:t> foster home.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 balls and 20 pairs of football boots were purchased for the </a:t>
            </a:r>
            <a:r>
              <a:rPr lang="en-US" sz="2400" dirty="0" err="1"/>
              <a:t>Djoum</a:t>
            </a:r>
            <a:r>
              <a:rPr lang="en-US" sz="2400" dirty="0"/>
              <a:t> school.</a:t>
            </a:r>
            <a:endParaRPr lang="es-E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1318834"/>
            <a:ext cx="5014888" cy="376116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92" y="6069557"/>
            <a:ext cx="202709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11516F52-993D-4945-8959-18B671DBA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900166"/>
          </a:xfrm>
        </p:spPr>
        <p:txBody>
          <a:bodyPr>
            <a:noAutofit/>
          </a:bodyPr>
          <a:lstStyle/>
          <a:p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Our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Achievements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in </a:t>
            </a:r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– </a:t>
            </a:r>
            <a:br>
              <a:rPr lang="es-ES" sz="4000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 </a:t>
            </a:r>
            <a:r>
              <a:rPr lang="es-ES" sz="4000" b="1" dirty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4000" b="1" dirty="0">
                <a:solidFill>
                  <a:schemeClr val="accent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TANZANIA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DBF9EA03-F191-4187-839B-DA0AF61087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AA6D7E26-A3E0-4E1B-8B66-08D3DC2D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94" y="2710405"/>
            <a:ext cx="3014458" cy="33214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84652E-5B8F-483D-99F6-26314F08C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21" t="24512" r="24369" b="56094"/>
          <a:stretch/>
        </p:blipFill>
        <p:spPr>
          <a:xfrm>
            <a:off x="6253012" y="2484582"/>
            <a:ext cx="2225965" cy="1330037"/>
          </a:xfrm>
          <a:prstGeom prst="rect">
            <a:avLst/>
          </a:prstGeom>
        </p:spPr>
      </p:pic>
      <p:pic>
        <p:nvPicPr>
          <p:cNvPr id="13" name="Picture 4" descr="Resultado de imagen de tatu project tanzania">
            <a:extLst>
              <a:ext uri="{FF2B5EF4-FFF2-40B4-BE49-F238E27FC236}">
                <a16:creationId xmlns="" xmlns:a16="http://schemas.microsoft.com/office/drawing/2014/main" id="{60AD8DC4-FBEF-4C95-97B7-A17E7BBD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57" y="2649329"/>
            <a:ext cx="2287043" cy="107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F0E9E6A6-D296-49C1-B567-4A9775299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4267435"/>
            <a:ext cx="3006235" cy="16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95" y="937796"/>
            <a:ext cx="5353564" cy="27960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3856" y="1443790"/>
            <a:ext cx="396159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Partner: </a:t>
            </a:r>
            <a:r>
              <a:rPr lang="en-US" sz="2200" dirty="0" err="1"/>
              <a:t>Geoda</a:t>
            </a:r>
            <a:r>
              <a:rPr lang="en-US" sz="2200" dirty="0"/>
              <a:t>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Country: Morocco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Town: </a:t>
            </a:r>
            <a:r>
              <a:rPr lang="en-US" sz="2200" dirty="0" err="1"/>
              <a:t>Imin</a:t>
            </a:r>
            <a:r>
              <a:rPr lang="en-US" sz="2200" dirty="0"/>
              <a:t> </a:t>
            </a:r>
            <a:r>
              <a:rPr lang="en-US" sz="2200" dirty="0" err="1"/>
              <a:t>Tizhgi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Date: July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Project: Construction of a 30m3 water tank.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 cost: € 12,260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 water contribution: € 4,000 (32.6%)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Access to water: 700 people.</a:t>
            </a:r>
            <a:endParaRPr lang="es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6" name="Picture 5" descr="Proyecto Agua en Imin Tighzi.pdf - Adobe Acrobat Reader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24978" r="11621" b="8816"/>
          <a:stretch/>
        </p:blipFill>
        <p:spPr>
          <a:xfrm>
            <a:off x="4960395" y="3933285"/>
            <a:ext cx="4133349" cy="27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3" y="1395663"/>
            <a:ext cx="4915752" cy="3821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85" y="1395662"/>
            <a:ext cx="5094972" cy="3821229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1455167"/>
            <a:ext cx="4987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Facilitate access to </a:t>
            </a:r>
            <a:r>
              <a:rPr lang="en-US" sz="2400" b="1" dirty="0"/>
              <a:t>clean water </a:t>
            </a:r>
            <a:r>
              <a:rPr lang="en-US" sz="2400" dirty="0"/>
              <a:t>for as many people as possible in rural Africa.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Finance at least </a:t>
            </a:r>
            <a:r>
              <a:rPr lang="en-US" sz="2400" b="1" dirty="0"/>
              <a:t>1 Project per year in 1 </a:t>
            </a:r>
            <a:r>
              <a:rPr lang="en-US" sz="2400" b="1" dirty="0" smtClean="0"/>
              <a:t>different country</a:t>
            </a:r>
            <a:r>
              <a:rPr lang="en-US" sz="2400" dirty="0" smtClean="0"/>
              <a:t> in Africa</a:t>
            </a:r>
            <a:r>
              <a:rPr lang="en-US" sz="24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Work with a local NGO to ensure the continuity of the Project.</a:t>
            </a:r>
          </a:p>
        </p:txBody>
      </p:sp>
      <p:sp>
        <p:nvSpPr>
          <p:cNvPr id="4" name="Rectangle 3"/>
          <p:cNvSpPr/>
          <p:nvPr/>
        </p:nvSpPr>
        <p:spPr>
          <a:xfrm>
            <a:off x="633856" y="291465"/>
            <a:ext cx="2266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vision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8" y="1310640"/>
            <a:ext cx="4914109" cy="37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1"/>
          <a:stretch/>
        </p:blipFill>
        <p:spPr>
          <a:xfrm>
            <a:off x="1071809" y="1044340"/>
            <a:ext cx="4212459" cy="5159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8"/>
          <a:stretch/>
        </p:blipFill>
        <p:spPr>
          <a:xfrm>
            <a:off x="5882491" y="981777"/>
            <a:ext cx="4468009" cy="52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9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1653739"/>
            <a:ext cx="5377314" cy="302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55" y="1653739"/>
            <a:ext cx="5377314" cy="30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6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6" y="1287227"/>
            <a:ext cx="5303722" cy="3977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58" y="1287227"/>
            <a:ext cx="5303722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6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646761"/>
            <a:ext cx="5071892" cy="3425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3" y="1646761"/>
            <a:ext cx="4567670" cy="3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6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97128" y="1537842"/>
            <a:ext cx="4754883" cy="3572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2523" y="1537842"/>
            <a:ext cx="4754882" cy="35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492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err="1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Morocco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0" y="5806349"/>
            <a:ext cx="1539373" cy="1051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142" y="1897927"/>
            <a:ext cx="4807819" cy="360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54" y="1634925"/>
            <a:ext cx="4789728" cy="35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6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Tanzania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55" y="1306617"/>
            <a:ext cx="398503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Partner: </a:t>
            </a:r>
            <a:r>
              <a:rPr lang="en-US" sz="2200" dirty="0" err="1"/>
              <a:t>Tatu</a:t>
            </a:r>
            <a:r>
              <a:rPr lang="en-US" sz="2200" dirty="0"/>
              <a:t>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Country: Tanzania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Town: </a:t>
            </a:r>
            <a:r>
              <a:rPr lang="en-US" sz="2200" dirty="0" err="1"/>
              <a:t>Kiwoi</a:t>
            </a:r>
            <a:r>
              <a:rPr lang="en-US" sz="2200" dirty="0"/>
              <a:t> and </a:t>
            </a:r>
            <a:r>
              <a:rPr lang="en-US" sz="2200" dirty="0" err="1"/>
              <a:t>Majengo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Date: October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Project: Construction of a water well with an electro-submersible pump and solar panels.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Project cost: € 25600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 water contribution: € 6,000 (24%)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Access to water: 1130 people.</a:t>
            </a:r>
            <a:endParaRPr lang="es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/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302" y="4974253"/>
            <a:ext cx="3367698" cy="15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EB5EC751-DE8B-445C-BDC3-558131C27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379" y="1414127"/>
            <a:ext cx="3640665" cy="34902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0E177791-3B9E-4CDB-81A5-922240401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21" t="14445" r="14315" b="2222"/>
          <a:stretch/>
        </p:blipFill>
        <p:spPr>
          <a:xfrm>
            <a:off x="9007959" y="1399151"/>
            <a:ext cx="2782330" cy="35052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BEB5FC04-EB6E-47E1-99C9-561CC757207D}"/>
              </a:ext>
            </a:extLst>
          </p:cNvPr>
          <p:cNvSpPr/>
          <p:nvPr/>
        </p:nvSpPr>
        <p:spPr>
          <a:xfrm>
            <a:off x="10037788" y="4637242"/>
            <a:ext cx="722671" cy="2080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6F36A271-76AA-4417-9BCF-9115137C35D2}"/>
              </a:ext>
            </a:extLst>
          </p:cNvPr>
          <p:cNvSpPr/>
          <p:nvPr/>
        </p:nvSpPr>
        <p:spPr>
          <a:xfrm>
            <a:off x="10282875" y="4379965"/>
            <a:ext cx="556242" cy="2080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99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3" y="1328286"/>
            <a:ext cx="4645793" cy="3484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328286"/>
            <a:ext cx="4645793" cy="34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3" y="1472664"/>
            <a:ext cx="4844716" cy="3633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71" y="1472664"/>
            <a:ext cx="4293692" cy="36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4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1357163"/>
            <a:ext cx="4929933" cy="369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39" y="1357163"/>
            <a:ext cx="4929934" cy="36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88221" y="110482"/>
            <a:ext cx="602277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dirty="0"/>
              <a:t>Almost </a:t>
            </a:r>
            <a:r>
              <a:rPr lang="en-US" sz="2200" b="1" dirty="0"/>
              <a:t>800 million </a:t>
            </a:r>
            <a:r>
              <a:rPr lang="en-US" sz="2200" dirty="0"/>
              <a:t>people </a:t>
            </a:r>
            <a:r>
              <a:rPr lang="en-US" sz="2200" dirty="0" smtClean="0"/>
              <a:t>all </a:t>
            </a:r>
            <a:r>
              <a:rPr lang="en-US" sz="2200" dirty="0"/>
              <a:t>over the world do not have access to clean water</a:t>
            </a:r>
            <a:r>
              <a:rPr lang="en-US" sz="2200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b="1" dirty="0"/>
              <a:t>50% </a:t>
            </a:r>
            <a:r>
              <a:rPr lang="en-US" sz="2200" dirty="0"/>
              <a:t>of those people live in </a:t>
            </a:r>
            <a:r>
              <a:rPr lang="en-US" sz="2200" b="1" dirty="0"/>
              <a:t>Africa</a:t>
            </a:r>
            <a:r>
              <a:rPr lang="en-US" sz="2200" b="1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dirty="0"/>
              <a:t>Contaminated water causes diseases like diarrhea and typhoid fever</a:t>
            </a:r>
            <a:r>
              <a:rPr lang="en-US" sz="2200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dirty="0"/>
              <a:t>Every year </a:t>
            </a:r>
            <a:r>
              <a:rPr lang="en-US" sz="2200" b="1" dirty="0"/>
              <a:t>+3.5 million </a:t>
            </a:r>
            <a:r>
              <a:rPr lang="en-US" sz="2200" dirty="0"/>
              <a:t>children die from water. Diarrhea alone kills </a:t>
            </a:r>
            <a:r>
              <a:rPr lang="en-US" sz="2200" b="1" dirty="0"/>
              <a:t>1.8 million </a:t>
            </a:r>
            <a:r>
              <a:rPr lang="en-US" sz="2200" dirty="0"/>
              <a:t>children a year (Barcelona's population</a:t>
            </a:r>
            <a:r>
              <a:rPr lang="en-US" sz="2200" dirty="0" smtClean="0"/>
              <a:t>!).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dirty="0"/>
              <a:t>Thousands of women &amp; girls have to walk several </a:t>
            </a:r>
            <a:r>
              <a:rPr lang="en-US" sz="2200" dirty="0" err="1"/>
              <a:t>kms</a:t>
            </a:r>
            <a:r>
              <a:rPr lang="en-US" sz="2200" dirty="0"/>
              <a:t> (sometimes tens) every day to get water</a:t>
            </a:r>
            <a:r>
              <a:rPr lang="en-US" sz="2200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200" dirty="0"/>
              <a:t>+150 million children start school and are not more than 4 years old. In Sub-Saharan Africa, only 1 in 3 children goes to primary school.</a:t>
            </a:r>
            <a:endParaRPr lang="es-E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8" y="1095734"/>
            <a:ext cx="4665749" cy="5009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2674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Problem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0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13" y="1449872"/>
            <a:ext cx="5489131" cy="4109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449872"/>
            <a:ext cx="5489131" cy="41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14" y="1692945"/>
            <a:ext cx="5765533" cy="3005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83" y="1376412"/>
            <a:ext cx="4859230" cy="36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8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452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 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Project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 Tanzania</a:t>
            </a:r>
          </a:p>
        </p:txBody>
      </p:sp>
      <p:pic>
        <p:nvPicPr>
          <p:cNvPr id="1028" name="Picture 4" descr="Resultado de imagen de tatu project tanz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5881020"/>
            <a:ext cx="1806339" cy="8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7" y="1472665"/>
            <a:ext cx="4962073" cy="3715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9" y="1472665"/>
            <a:ext cx="4982678" cy="37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91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856" y="291465"/>
            <a:ext cx="564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Achievements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Accomplished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90136" y="2303608"/>
            <a:ext cx="8023138" cy="1916146"/>
            <a:chOff x="1965814" y="1412358"/>
            <a:chExt cx="8023138" cy="1916146"/>
          </a:xfrm>
        </p:grpSpPr>
        <p:pic>
          <p:nvPicPr>
            <p:cNvPr id="3" name="Picture 2" descr="Generosity Org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3" t="48190" r="18639" b="35923"/>
            <a:stretch/>
          </p:blipFill>
          <p:spPr>
            <a:xfrm>
              <a:off x="2164466" y="1412358"/>
              <a:ext cx="7824486" cy="104147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965814" y="2528285"/>
              <a:ext cx="2633488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B0F0"/>
                  </a:solidFill>
                </a:rPr>
                <a:t>Gente con Acceso al Agua</a:t>
              </a:r>
            </a:p>
            <a:p>
              <a:pPr algn="ctr"/>
              <a:r>
                <a:rPr lang="es-ES" sz="2800" dirty="0" smtClean="0">
                  <a:solidFill>
                    <a:schemeClr val="bg1">
                      <a:lumMod val="50000"/>
                    </a:schemeClr>
                  </a:solidFill>
                </a:rPr>
                <a:t>2430</a:t>
              </a:r>
              <a:endParaRPr lang="es-E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50938" y="2519882"/>
              <a:ext cx="225154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B0F0"/>
                  </a:solidFill>
                </a:rPr>
                <a:t>Proyectos Financiados</a:t>
              </a:r>
            </a:p>
            <a:p>
              <a:pPr algn="ctr"/>
              <a:r>
                <a:rPr lang="es-ES" sz="28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49460" y="2528285"/>
              <a:ext cx="173949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B0F0"/>
                  </a:solidFill>
                </a:rPr>
                <a:t>Países Ayudados</a:t>
              </a:r>
            </a:p>
            <a:p>
              <a:pPr algn="ctr"/>
              <a:r>
                <a:rPr lang="es-ES" sz="28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s-E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08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88881"/>
            <a:ext cx="7810500" cy="5250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246" y="5894914"/>
            <a:ext cx="4847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Be Water. Be Free.</a:t>
            </a:r>
          </a:p>
        </p:txBody>
      </p:sp>
    </p:spTree>
    <p:extLst>
      <p:ext uri="{BB962C8B-B14F-4D97-AF65-F5344CB8AC3E}">
        <p14:creationId xmlns:p14="http://schemas.microsoft.com/office/powerpoint/2010/main" val="400875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856" y="1126556"/>
            <a:ext cx="11521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projects to give clean and safe water to these communities.</a:t>
            </a:r>
          </a:p>
          <a:p>
            <a:endParaRPr lang="en-US" sz="2400" dirty="0"/>
          </a:p>
          <a:p>
            <a:pPr algn="ctr"/>
            <a:r>
              <a:rPr lang="en-US" sz="2400" dirty="0"/>
              <a:t>Many diseases and deaths of children will be </a:t>
            </a:r>
            <a:r>
              <a:rPr lang="en-US" sz="2400" dirty="0" smtClean="0"/>
              <a:t>avoided.</a:t>
            </a:r>
            <a:endParaRPr lang="en-US" sz="2400" dirty="0"/>
          </a:p>
          <a:p>
            <a:pPr algn="ctr"/>
            <a:r>
              <a:rPr lang="en-US" sz="2400" dirty="0"/>
              <a:t>Contaminated water = sick children = children who do NOT go to school</a:t>
            </a:r>
          </a:p>
          <a:p>
            <a:pPr algn="ctr"/>
            <a:r>
              <a:rPr lang="en-US" sz="2400" b="1" dirty="0"/>
              <a:t>SOLUTION: Water well</a:t>
            </a:r>
          </a:p>
          <a:p>
            <a:pPr algn="ctr"/>
            <a:r>
              <a:rPr lang="en-US" sz="2400" dirty="0"/>
              <a:t>Girls will be able to go back to school.</a:t>
            </a:r>
          </a:p>
          <a:p>
            <a:pPr algn="ctr"/>
            <a:r>
              <a:rPr lang="en-US" sz="2400" dirty="0"/>
              <a:t>  Lack of water = Girls walk long distances to fetch water = girls DO NOT go to school</a:t>
            </a:r>
          </a:p>
          <a:p>
            <a:pPr algn="ctr"/>
            <a:r>
              <a:rPr lang="en-US" sz="2400" b="1" dirty="0"/>
              <a:t>SOLUTION: Water well</a:t>
            </a:r>
            <a:endParaRPr lang="es-E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3856" y="291465"/>
            <a:ext cx="2656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Solution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35" y="4362304"/>
            <a:ext cx="7010400" cy="2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3856" y="291465"/>
            <a:ext cx="42149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How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are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doing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it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19" y="6104768"/>
            <a:ext cx="1341120" cy="753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856" y="1098458"/>
            <a:ext cx="10694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Step 1. </a:t>
            </a:r>
            <a:r>
              <a:rPr lang="en-US" sz="2000" b="1" dirty="0" smtClean="0"/>
              <a:t>Raise </a:t>
            </a:r>
            <a:r>
              <a:rPr lang="en-US" sz="2000" b="1" dirty="0"/>
              <a:t>funds.</a:t>
            </a:r>
          </a:p>
          <a:p>
            <a:pPr algn="just"/>
            <a:r>
              <a:rPr lang="en-US" sz="2000" dirty="0"/>
              <a:t>In 2016 = € 4,300.</a:t>
            </a:r>
          </a:p>
          <a:p>
            <a:pPr algn="just"/>
            <a:r>
              <a:rPr lang="en-US" sz="2000" dirty="0"/>
              <a:t>In 2017 = € 5620.</a:t>
            </a:r>
          </a:p>
          <a:p>
            <a:pPr algn="just"/>
            <a:r>
              <a:rPr lang="en-US" sz="2000" dirty="0"/>
              <a:t>In 2018 = € 3,970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In 2019 = € 2,025.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Step 2. </a:t>
            </a:r>
            <a:r>
              <a:rPr lang="en-US" sz="2000" b="1" dirty="0" smtClean="0"/>
              <a:t>Find </a:t>
            </a:r>
            <a:r>
              <a:rPr lang="en-US" sz="2000" b="1" dirty="0"/>
              <a:t>a project and a local partner to develop it with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 smtClean="0"/>
              <a:t>So far, we have done: </a:t>
            </a:r>
            <a:endParaRPr lang="en-US" sz="2000" dirty="0"/>
          </a:p>
          <a:p>
            <a:pPr algn="just"/>
            <a:r>
              <a:rPr lang="en-US" sz="2000" dirty="0"/>
              <a:t>2017 </a:t>
            </a:r>
            <a:r>
              <a:rPr lang="en-US" sz="2000" dirty="0" smtClean="0"/>
              <a:t>– 2x </a:t>
            </a:r>
            <a:r>
              <a:rPr lang="en-US" sz="2000" dirty="0"/>
              <a:t>wells in Cameroon with </a:t>
            </a:r>
            <a:r>
              <a:rPr lang="en-US" sz="2000" dirty="0" smtClean="0"/>
              <a:t>NGO </a:t>
            </a:r>
            <a:r>
              <a:rPr lang="en-US" sz="2000" dirty="0" err="1"/>
              <a:t>Zerca</a:t>
            </a:r>
            <a:r>
              <a:rPr lang="en-US" sz="2000" dirty="0"/>
              <a:t> y </a:t>
            </a:r>
            <a:r>
              <a:rPr lang="en-US" sz="2000" dirty="0" err="1"/>
              <a:t>Lejos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2018 </a:t>
            </a:r>
            <a:r>
              <a:rPr lang="en-US" sz="2000" dirty="0" smtClean="0"/>
              <a:t>– 1x water </a:t>
            </a:r>
            <a:r>
              <a:rPr lang="en-US" sz="2000" dirty="0"/>
              <a:t>tank </a:t>
            </a:r>
            <a:r>
              <a:rPr lang="en-US" sz="2000" dirty="0" smtClean="0"/>
              <a:t>of 30m3 and piping system in </a:t>
            </a:r>
            <a:r>
              <a:rPr lang="en-US" sz="2000" dirty="0"/>
              <a:t>Morocco </a:t>
            </a:r>
            <a:r>
              <a:rPr lang="en-US" sz="2000" dirty="0" smtClean="0"/>
              <a:t>with </a:t>
            </a:r>
            <a:r>
              <a:rPr lang="en-US" sz="2000" dirty="0" err="1"/>
              <a:t>Acción</a:t>
            </a:r>
            <a:r>
              <a:rPr lang="en-US" sz="2000" dirty="0"/>
              <a:t> </a:t>
            </a:r>
            <a:r>
              <a:rPr lang="en-US" sz="2000" dirty="0" err="1"/>
              <a:t>Geoda</a:t>
            </a:r>
            <a:r>
              <a:rPr lang="en-US" sz="2000" dirty="0"/>
              <a:t> foundation.</a:t>
            </a:r>
          </a:p>
          <a:p>
            <a:pPr algn="just"/>
            <a:r>
              <a:rPr lang="en-US" sz="2000" dirty="0" smtClean="0"/>
              <a:t>2018 – 1x </a:t>
            </a:r>
            <a:r>
              <a:rPr lang="en-US" sz="2000" dirty="0"/>
              <a:t>water well with an </a:t>
            </a:r>
            <a:r>
              <a:rPr lang="en-US" sz="2000" dirty="0" err="1"/>
              <a:t>electrosubmersible</a:t>
            </a:r>
            <a:r>
              <a:rPr lang="en-US" sz="2000" dirty="0"/>
              <a:t> pump powered by solar panels in Tanzania </a:t>
            </a:r>
            <a:r>
              <a:rPr lang="en-US" sz="2000" dirty="0" smtClean="0"/>
              <a:t>with </a:t>
            </a:r>
            <a:r>
              <a:rPr lang="en-US" sz="2000" dirty="0"/>
              <a:t>NGO </a:t>
            </a:r>
            <a:r>
              <a:rPr lang="en-US" sz="2000" dirty="0" err="1"/>
              <a:t>Tatu</a:t>
            </a:r>
            <a:r>
              <a:rPr lang="en-US" sz="2000" dirty="0"/>
              <a:t> Project.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Step 3. Review and evaluate the technical documentation of the project.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Step 4. Supervise the construction work on site.</a:t>
            </a:r>
          </a:p>
          <a:p>
            <a:pPr algn="just"/>
            <a:r>
              <a:rPr lang="en-US" sz="2000" dirty="0"/>
              <a:t>Conduct water quality tests</a:t>
            </a:r>
          </a:p>
          <a:p>
            <a:pPr algn="just"/>
            <a:r>
              <a:rPr lang="en-US" sz="2000" dirty="0"/>
              <a:t>Give training on the correct use of WATER and the pump.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9507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3856" y="291465"/>
            <a:ext cx="3763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are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transparent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4171" y="1126973"/>
            <a:ext cx="92887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2016 we raised € 4,300. In 2017 € 4,620.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100% </a:t>
            </a:r>
            <a:r>
              <a:rPr lang="en-US" sz="2400" dirty="0"/>
              <a:t>of the money raised by Be Water goes to projects</a:t>
            </a:r>
            <a:r>
              <a:rPr lang="es-ES" sz="2400" dirty="0" smtClean="0"/>
              <a:t>.</a:t>
            </a:r>
            <a:r>
              <a:rPr lang="es-ES" sz="2400" dirty="0" smtClean="0">
                <a:solidFill>
                  <a:srgbClr val="FF0000"/>
                </a:solidFill>
              </a:rPr>
              <a:t> </a:t>
            </a:r>
            <a:endParaRPr lang="es-ES" sz="24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596153"/>
              </p:ext>
            </p:extLst>
          </p:nvPr>
        </p:nvGraphicFramePr>
        <p:xfrm>
          <a:off x="1475874" y="2072518"/>
          <a:ext cx="9029700" cy="37486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4600"/>
                <a:gridCol w="2743200"/>
                <a:gridCol w="2501900"/>
              </a:tblGrid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>
                          <a:effectLst/>
                        </a:rPr>
                        <a:t>2017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b="1" u="none" strike="noStrik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</a:t>
                      </a:r>
                      <a:endParaRPr lang="es-E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s-E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b="1" u="none" strike="noStrik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es-ES" sz="20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2000" b="1" u="none" strike="noStrik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Raised</a:t>
                      </a:r>
                      <a:endParaRPr lang="es-E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 err="1" smtClean="0">
                          <a:effectLst/>
                        </a:rPr>
                        <a:t>Donation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2017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630 €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 smtClean="0">
                          <a:effectLst/>
                        </a:rPr>
                        <a:t>Squash </a:t>
                      </a:r>
                      <a:r>
                        <a:rPr lang="es-ES" sz="2000" u="none" strike="noStrike" dirty="0" err="1" smtClean="0">
                          <a:effectLst/>
                        </a:rPr>
                        <a:t>Tournament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>
                          <a:effectLst/>
                        </a:rPr>
                        <a:t>feb-17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300 €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II </a:t>
                      </a:r>
                      <a:r>
                        <a:rPr lang="en-US" sz="2000" u="none" strike="noStrike" dirty="0" smtClean="0">
                          <a:effectLst/>
                        </a:rPr>
                        <a:t>Be Water Music Concert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may-17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1.890 €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 err="1" smtClean="0">
                          <a:effectLst/>
                        </a:rPr>
                        <a:t>Bike</a:t>
                      </a:r>
                      <a:r>
                        <a:rPr lang="es-ES" sz="2000" u="none" strike="noStrike" baseline="0" dirty="0" smtClean="0">
                          <a:effectLst/>
                        </a:rPr>
                        <a:t> </a:t>
                      </a:r>
                      <a:r>
                        <a:rPr lang="es-ES" sz="2000" u="none" strike="noStrike" baseline="0" dirty="0" err="1" smtClean="0">
                          <a:effectLst/>
                        </a:rPr>
                        <a:t>race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may-17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385 €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>
                          <a:effectLst/>
                        </a:rPr>
                        <a:t>III </a:t>
                      </a:r>
                      <a:r>
                        <a:rPr lang="es-ES" sz="2000" u="none" strike="noStrike" dirty="0" smtClean="0">
                          <a:effectLst/>
                        </a:rPr>
                        <a:t>Pádel </a:t>
                      </a:r>
                      <a:r>
                        <a:rPr lang="es-ES" sz="2000" u="none" strike="noStrike" dirty="0" err="1" smtClean="0">
                          <a:effectLst/>
                        </a:rPr>
                        <a:t>Tournament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may-17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350 €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831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 smtClean="0">
                          <a:effectLst/>
                        </a:rPr>
                        <a:t>Silva </a:t>
                      </a:r>
                      <a:r>
                        <a:rPr lang="es-ES" sz="2000" u="none" strike="noStrike" dirty="0">
                          <a:effectLst/>
                        </a:rPr>
                        <a:t>de </a:t>
                      </a:r>
                      <a:r>
                        <a:rPr lang="es-ES" sz="2000" u="none" strike="noStrike" dirty="0" smtClean="0">
                          <a:effectLst/>
                        </a:rPr>
                        <a:t>Sirenas </a:t>
                      </a:r>
                      <a:r>
                        <a:rPr lang="es-ES" sz="2000" u="none" strike="noStrike" dirty="0" err="1" smtClean="0">
                          <a:effectLst/>
                        </a:rPr>
                        <a:t>Concert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jul-17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485 €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u="none" strike="noStrike" dirty="0" smtClean="0">
                          <a:effectLst/>
                        </a:rPr>
                        <a:t>IV Pádel </a:t>
                      </a:r>
                      <a:r>
                        <a:rPr lang="es-ES" sz="2000" u="none" strike="noStrike" dirty="0" err="1" smtClean="0">
                          <a:effectLst/>
                        </a:rPr>
                        <a:t>Tournament</a:t>
                      </a:r>
                      <a:endParaRPr lang="es-E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oct-17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235 €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Xmass</a:t>
                      </a:r>
                      <a:r>
                        <a:rPr lang="es-ES" sz="2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20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Lottery</a:t>
                      </a:r>
                      <a:r>
                        <a:rPr lang="es-ES" sz="2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dic-17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>
                          <a:effectLst/>
                        </a:rPr>
                        <a:t>345 €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365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ES" sz="2000" b="1" u="none" strike="noStrike" dirty="0">
                          <a:effectLst/>
                        </a:rPr>
                        <a:t>Total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2000" u="none" strike="noStrike" dirty="0">
                          <a:effectLst/>
                        </a:rPr>
                        <a:t>4.620 €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6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4171" y="1126973"/>
            <a:ext cx="9288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dirty="0" smtClean="0"/>
              <a:t>2018 </a:t>
            </a:r>
            <a:r>
              <a:rPr lang="en-US" sz="2400" dirty="0"/>
              <a:t>we raised € </a:t>
            </a:r>
            <a:r>
              <a:rPr lang="en-US" sz="2400" dirty="0" smtClean="0"/>
              <a:t>3,970.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36551"/>
              </p:ext>
            </p:extLst>
          </p:nvPr>
        </p:nvGraphicFramePr>
        <p:xfrm>
          <a:off x="1721327" y="2130044"/>
          <a:ext cx="8361625" cy="393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4591"/>
                <a:gridCol w="2540241"/>
                <a:gridCol w="2316793"/>
              </a:tblGrid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2018</a:t>
                      </a:r>
                      <a:endParaRPr lang="es-E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b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Actividad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Fecha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Cantidad Recaudada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err="1" smtClean="0">
                          <a:effectLst/>
                        </a:rPr>
                        <a:t>Donation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2018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800 €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Donation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2018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1.150 €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8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err="1" smtClean="0">
                          <a:effectLst/>
                        </a:rPr>
                        <a:t>Marathon</a:t>
                      </a:r>
                      <a:r>
                        <a:rPr lang="es-ES" sz="1900" u="none" strike="noStrike" dirty="0" smtClean="0">
                          <a:effectLst/>
                        </a:rPr>
                        <a:t> </a:t>
                      </a:r>
                      <a:r>
                        <a:rPr lang="es-ES" sz="1900" u="none" strike="noStrike" dirty="0" err="1" smtClean="0">
                          <a:effectLst/>
                        </a:rPr>
                        <a:t>race</a:t>
                      </a:r>
                      <a:r>
                        <a:rPr lang="es-ES" sz="1900" u="none" strike="noStrike" dirty="0" smtClean="0">
                          <a:effectLst/>
                        </a:rPr>
                        <a:t> </a:t>
                      </a:r>
                      <a:r>
                        <a:rPr lang="es-ES" sz="1900" u="none" strike="noStrike" dirty="0">
                          <a:effectLst/>
                        </a:rPr>
                        <a:t>(objetivo Be </a:t>
                      </a:r>
                      <a:r>
                        <a:rPr lang="es-ES" sz="1900" u="none" strike="noStrike" dirty="0" err="1">
                          <a:effectLst/>
                        </a:rPr>
                        <a:t>Water</a:t>
                      </a:r>
                      <a:r>
                        <a:rPr lang="es-ES" sz="1900" u="none" strike="noStrike" dirty="0">
                          <a:effectLst/>
                        </a:rPr>
                        <a:t>)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may-18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165 €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800" u="none" strike="noStrike" dirty="0" smtClean="0">
                          <a:effectLst/>
                        </a:rPr>
                        <a:t>V Pádel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Tournament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jun-18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300 €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800" u="none" strike="noStrike" dirty="0" smtClean="0">
                          <a:effectLst/>
                        </a:rPr>
                        <a:t>KPMG Pádel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Tournament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jul-18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110 €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43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800" u="none" strike="noStrike" dirty="0" smtClean="0">
                          <a:effectLst/>
                        </a:rPr>
                        <a:t>Silva de Sirenas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Concert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jul-18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350 €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Rural </a:t>
                      </a:r>
                      <a:r>
                        <a:rPr lang="es-ES" sz="1900" u="none" strike="noStrike" dirty="0" err="1" smtClean="0">
                          <a:effectLst/>
                        </a:rPr>
                        <a:t>Market</a:t>
                      </a:r>
                      <a:r>
                        <a:rPr lang="es-ES" sz="1900" u="none" strike="noStrike" baseline="0" dirty="0" smtClean="0">
                          <a:effectLst/>
                        </a:rPr>
                        <a:t> in Asturias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ago-18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745 €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900" u="none" strike="noStrike" dirty="0">
                          <a:effectLst/>
                        </a:rPr>
                        <a:t>VI </a:t>
                      </a:r>
                      <a:r>
                        <a:rPr lang="es-ES" sz="1800" u="none" strike="noStrike" dirty="0" smtClean="0">
                          <a:effectLst/>
                        </a:rPr>
                        <a:t>Pádel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Tournament</a:t>
                      </a:r>
                      <a:endParaRPr lang="es-E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sep-18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235 €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err="1" smtClean="0">
                          <a:effectLst/>
                        </a:rPr>
                        <a:t>Xmass</a:t>
                      </a:r>
                      <a:r>
                        <a:rPr lang="es-ES" sz="1900" u="none" strike="noStrike" dirty="0" smtClean="0">
                          <a:effectLst/>
                        </a:rPr>
                        <a:t> </a:t>
                      </a:r>
                      <a:r>
                        <a:rPr lang="es-ES" sz="1900" u="none" strike="noStrike" dirty="0" err="1" smtClean="0">
                          <a:effectLst/>
                        </a:rPr>
                        <a:t>Market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dic-18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115 €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Total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3.970 €</a:t>
                      </a:r>
                      <a:endParaRPr lang="es-E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4171" y="1126973"/>
            <a:ext cx="9288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dirty="0" smtClean="0"/>
              <a:t>2019 </a:t>
            </a:r>
            <a:r>
              <a:rPr lang="en-US" sz="2400" dirty="0"/>
              <a:t>we raised € </a:t>
            </a:r>
            <a:r>
              <a:rPr lang="en-US" sz="2400" dirty="0" smtClean="0"/>
              <a:t>2,025.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711561"/>
              </p:ext>
            </p:extLst>
          </p:nvPr>
        </p:nvGraphicFramePr>
        <p:xfrm>
          <a:off x="1721327" y="2130044"/>
          <a:ext cx="8361625" cy="21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4591"/>
                <a:gridCol w="2540241"/>
                <a:gridCol w="2316793"/>
              </a:tblGrid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2018</a:t>
                      </a:r>
                      <a:endParaRPr lang="es-E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b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Actividad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Fecha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Cantidad Recaudada</a:t>
                      </a:r>
                      <a:endParaRPr lang="es-E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err="1" smtClean="0">
                          <a:effectLst/>
                        </a:rPr>
                        <a:t>Donation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2019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>
                          <a:effectLst/>
                        </a:rPr>
                        <a:t>5</a:t>
                      </a:r>
                      <a:r>
                        <a:rPr lang="es-ES" sz="1900" u="none" strike="noStrike" dirty="0" smtClean="0">
                          <a:effectLst/>
                        </a:rPr>
                        <a:t>00 </a:t>
                      </a:r>
                      <a:r>
                        <a:rPr lang="es-ES" sz="1900" u="none" strike="noStrike" dirty="0">
                          <a:effectLst/>
                        </a:rPr>
                        <a:t>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III Be Water Music Concert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may-19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950 €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800" u="none" strike="noStrike" dirty="0" smtClean="0">
                          <a:effectLst/>
                        </a:rPr>
                        <a:t>VII Pádel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Tournament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sep-19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350 </a:t>
                      </a:r>
                      <a:r>
                        <a:rPr lang="es-ES" sz="1900" u="none" strike="noStrike" dirty="0">
                          <a:effectLst/>
                        </a:rPr>
                        <a:t>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err="1" smtClean="0">
                          <a:effectLst/>
                        </a:rPr>
                        <a:t>Xmass</a:t>
                      </a:r>
                      <a:r>
                        <a:rPr lang="es-ES" sz="1900" u="none" strike="noStrike" dirty="0" smtClean="0">
                          <a:effectLst/>
                        </a:rPr>
                        <a:t> </a:t>
                      </a:r>
                      <a:r>
                        <a:rPr lang="es-ES" sz="1900" u="none" strike="noStrike" dirty="0" err="1" smtClean="0">
                          <a:effectLst/>
                        </a:rPr>
                        <a:t>Market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dic-19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225 </a:t>
                      </a:r>
                      <a:r>
                        <a:rPr lang="es-ES" sz="1900" u="none" strike="noStrike" dirty="0">
                          <a:effectLst/>
                        </a:rPr>
                        <a:t>€</a:t>
                      </a:r>
                      <a:endParaRPr lang="es-E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  <a:tr h="3116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>
                          <a:effectLst/>
                        </a:rPr>
                        <a:t>Total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900" u="none" strike="noStrike" dirty="0" smtClean="0">
                          <a:effectLst/>
                        </a:rPr>
                        <a:t>2.025 </a:t>
                      </a:r>
                      <a:r>
                        <a:rPr lang="es-ES" sz="1900" u="none" strike="noStrike" dirty="0">
                          <a:effectLst/>
                        </a:rPr>
                        <a:t>€</a:t>
                      </a:r>
                      <a:endParaRPr lang="es-E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80" marR="5880" marT="588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2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768"/>
            <a:ext cx="1341120" cy="753232"/>
          </a:xfrm>
          <a:prstGeom prst="rect">
            <a:avLst/>
          </a:prstGeom>
        </p:spPr>
      </p:pic>
      <p:pic>
        <p:nvPicPr>
          <p:cNvPr id="4098" name="Picture 2" descr="Image may contain: 13 people, people smiling, people standing and outdo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74" y="4039048"/>
            <a:ext cx="3443087" cy="25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may contain: 10 people, people smi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9" y="1138320"/>
            <a:ext cx="4593710" cy="25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t="12386" r="6007" b="13145"/>
          <a:stretch/>
        </p:blipFill>
        <p:spPr>
          <a:xfrm>
            <a:off x="5865091" y="4039048"/>
            <a:ext cx="4165600" cy="25656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3856" y="291465"/>
            <a:ext cx="58321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Pádel </a:t>
            </a:r>
            <a:r>
              <a:rPr lang="es-ES" sz="36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es-ES" sz="3600" b="1" dirty="0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Squash </a:t>
            </a:r>
            <a:r>
              <a:rPr lang="es-ES" sz="3600" b="1" dirty="0" err="1" smtClean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Tournaments</a:t>
            </a:r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s-ES" sz="3600" b="1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5BBF5416-FB9B-4B39-8CD8-0393B7C23A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60" t="39888" r="33594" b="19209"/>
          <a:stretch/>
        </p:blipFill>
        <p:spPr>
          <a:xfrm>
            <a:off x="5113136" y="1026881"/>
            <a:ext cx="5873858" cy="28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B4B5F9FD-5F05-48C8-8D7E-84CE37767A6C}" vid="{C443AF27-4109-41A7-A023-3328827182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1133</TotalTime>
  <Words>955</Words>
  <Application>Microsoft Office PowerPoint</Application>
  <PresentationFormat>Panorámica</PresentationFormat>
  <Paragraphs>202</Paragraphs>
  <Slides>34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Batang</vt:lpstr>
      <vt:lpstr>Calibri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Our Achievements in 2017 - CAMEROON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Our Achievements in 2018 –  MOROCCO &amp; TANZANIA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Suarez Martinez, Jorge</dc:creator>
  <cp:lastModifiedBy>Suarez Martinez, Jorge</cp:lastModifiedBy>
  <cp:revision>66</cp:revision>
  <dcterms:created xsi:type="dcterms:W3CDTF">2016-01-11T15:29:28Z</dcterms:created>
  <dcterms:modified xsi:type="dcterms:W3CDTF">2020-03-12T20:56:01Z</dcterms:modified>
</cp:coreProperties>
</file>